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2" r:id="rId27"/>
    <p:sldId id="293" r:id="rId28"/>
    <p:sldId id="294" r:id="rId29"/>
    <p:sldId id="295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5663" autoAdjust="0"/>
  </p:normalViewPr>
  <p:slideViewPr>
    <p:cSldViewPr>
      <p:cViewPr varScale="1">
        <p:scale>
          <a:sx n="66" d="100"/>
          <a:sy n="66" d="100"/>
        </p:scale>
        <p:origin x="1110" y="6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9E5EF9A-C657-4CC4-BC26-85BA8463DAE0}" type="datetime1">
              <a:rPr lang="ko-KR" altLang="en-US"/>
              <a:pPr lvl="0">
                <a:defRPr/>
              </a:pPr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C9F72A6-1EC8-4AB2-B361-7D4A326F9F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창의적 가능성</a:t>
            </a:r>
            <a:r>
              <a:rPr lang="en-US" altLang="ko-KR"/>
              <a:t>:</a:t>
            </a:r>
            <a:r>
              <a:rPr lang="ko-KR" altLang="en-US"/>
              <a:t>세그멘테이션을 통해 특정 이미지 영역만을 선택적으로 변환함으로써</a:t>
            </a:r>
            <a:r>
              <a:rPr lang="en-US" altLang="ko-KR"/>
              <a:t>, </a:t>
            </a:r>
            <a:r>
              <a:rPr lang="ko-KR" altLang="en-US"/>
              <a:t>사용자에게 새로운 창작의 기회를 제공합니다</a:t>
            </a:r>
            <a:r>
              <a:rPr lang="en-US" altLang="ko-KR"/>
              <a:t>. </a:t>
            </a:r>
            <a:r>
              <a:rPr lang="ko-KR" altLang="en-US"/>
              <a:t>이는 예술적 표현을 극대화할 수 있는 잠재력을 지니고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학습 및 연구 기회</a:t>
            </a:r>
            <a:r>
              <a:rPr lang="en-US" altLang="ko-KR"/>
              <a:t>:</a:t>
            </a:r>
            <a:r>
              <a:rPr lang="ko-KR" altLang="en-US"/>
              <a:t>본 프로젝트는 이미지 처리 및 머신러닝 기술을 활용하여 실질적인 문제를 해결하는 과정에서 팀원들이 기술적 역량을 강화할 수 있는 기회를 제공합니다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최신 연구 동향을 반영하여 실용적인 결과를 도출할 수 있는 가능성이 높습니다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차별화된 접근</a:t>
            </a:r>
            <a:r>
              <a:rPr lang="en-US" altLang="ko-KR"/>
              <a:t>:</a:t>
            </a:r>
            <a:r>
              <a:rPr lang="ko-KR" altLang="en-US"/>
              <a:t>본 프로젝트는 기존의 스타일 전이 시스템과 차별화된 점에서 강점을 가집니다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세그멘테이션 기술을 활용하여 사용자에게 더 많은 제어권을 제공하고</a:t>
            </a:r>
            <a:r>
              <a:rPr lang="en-US" altLang="ko-KR"/>
              <a:t>, </a:t>
            </a:r>
            <a:r>
              <a:rPr lang="ko-KR" altLang="en-US"/>
              <a:t>이미지 변환 결과에 대한 창의성을 높입니다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사용해도 되고 안써도됨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를 만들기전에 팀원들과 아이디어 회의후에 다이어그램으로 먼저 만들어 보았습니다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다이어그램을 토대로 틀만 우선 구성해 보았고 초기화면보다 직관적이게 인터페이스를 개선하였습니다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좀더 깔끔한 디자인으로 사용자의 편의성을 극대화하였고  웹사이트처럼 기능을 추가하고  최종적으로 수정하였습니다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2.svg"/><Relationship Id="rId21" Type="http://schemas.openxmlformats.org/officeDocument/2006/relationships/image" Target="../media/image10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15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14.png"/><Relationship Id="rId19" Type="http://schemas.openxmlformats.org/officeDocument/2006/relationships/image" Target="../media/image33.svg"/><Relationship Id="rId4" Type="http://schemas.openxmlformats.org/officeDocument/2006/relationships/image" Target="../media/image11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50.png"/><Relationship Id="rId18" Type="http://schemas.openxmlformats.org/officeDocument/2006/relationships/image" Target="../media/image87.svg"/><Relationship Id="rId3" Type="http://schemas.openxmlformats.org/officeDocument/2006/relationships/image" Target="../media/image37.sv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81.svg"/><Relationship Id="rId17" Type="http://schemas.openxmlformats.org/officeDocument/2006/relationships/image" Target="../media/image52.png"/><Relationship Id="rId2" Type="http://schemas.openxmlformats.org/officeDocument/2006/relationships/image" Target="../media/image44.png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image" Target="../media/image56.png"/><Relationship Id="rId10" Type="http://schemas.openxmlformats.org/officeDocument/2006/relationships/image" Target="../media/image79.svg"/><Relationship Id="rId19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83.svg"/><Relationship Id="rId22" Type="http://schemas.openxmlformats.org/officeDocument/2006/relationships/image" Target="../media/image91.svg"/><Relationship Id="rId27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8.svg"/><Relationship Id="rId3" Type="http://schemas.openxmlformats.org/officeDocument/2006/relationships/image" Target="../media/image37.svg"/><Relationship Id="rId7" Type="http://schemas.openxmlformats.org/officeDocument/2006/relationships/image" Target="../media/image96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95.svg"/><Relationship Id="rId15" Type="http://schemas.openxmlformats.org/officeDocument/2006/relationships/image" Target="../media/image100.sv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utorials.pytorch.kr/advanced/neural_style_tutorial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0684" y="-7778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2409004"/>
            <a:chOff x="6747213" y="1370504"/>
            <a:chExt cx="4736481" cy="24090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한컴아카데미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96977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en-US" altLang="ko-KR" sz="48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Selective Morph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3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세그멘테이션과</a:t>
              </a:r>
              <a:r>
                <a:rPr lang="ko-KR" altLang="en-US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스타일 전이를 결합한 이미지 변환 시스템</a:t>
              </a: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49809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GreenArchive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김준래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유현준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이제우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정세찬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00" y="5929918"/>
            <a:ext cx="4271194" cy="8004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9" y="6030120"/>
            <a:ext cx="2246290" cy="697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08" y="6002597"/>
            <a:ext cx="3159776" cy="4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432" y="296520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Style Transfer </a:t>
            </a:r>
            <a:endParaRPr lang="ko-KR" altLang="en-US" sz="2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9416" y="3400483"/>
            <a:ext cx="11867284" cy="2776337"/>
            <a:chOff x="134216" y="1881387"/>
            <a:chExt cx="12219324" cy="3036399"/>
          </a:xfrm>
        </p:grpSpPr>
        <p:grpSp>
          <p:nvGrpSpPr>
            <p:cNvPr id="10" name="그룹 9"/>
            <p:cNvGrpSpPr/>
            <p:nvPr/>
          </p:nvGrpSpPr>
          <p:grpSpPr>
            <a:xfrm>
              <a:off x="134216" y="1892887"/>
              <a:ext cx="3940427" cy="3024899"/>
              <a:chOff x="367482" y="1744825"/>
              <a:chExt cx="4897216" cy="376582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7482" y="5127481"/>
                <a:ext cx="4897216" cy="38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100,  content weight = 1</a:t>
                </a:r>
                <a:endParaRPr lang="ko-KR" altLang="en-US" sz="1400" dirty="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05" b="16805"/>
              <a:stretch/>
            </p:blipFill>
            <p:spPr>
              <a:xfrm>
                <a:off x="387898" y="1744825"/>
                <a:ext cx="4876800" cy="3237722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290324" y="1881387"/>
              <a:ext cx="3873961" cy="3024159"/>
              <a:chOff x="5689918" y="1754156"/>
              <a:chExt cx="4897216" cy="375553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87" b="16614"/>
              <a:stretch/>
            </p:blipFill>
            <p:spPr>
              <a:xfrm>
                <a:off x="5710334" y="1754156"/>
                <a:ext cx="4876800" cy="322839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89918" y="5127481"/>
                <a:ext cx="4897216" cy="38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1000,  content weight = 1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79966" y="1881387"/>
              <a:ext cx="3973574" cy="3024158"/>
              <a:chOff x="8379966" y="1881387"/>
              <a:chExt cx="3973574" cy="302415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790" b="17202"/>
              <a:stretch/>
            </p:blipFill>
            <p:spPr>
              <a:xfrm>
                <a:off x="8396116" y="1881387"/>
                <a:ext cx="3957424" cy="261220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79966" y="4597768"/>
                <a:ext cx="3893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10000,  content weight = 1</a:t>
                </a:r>
                <a:endParaRPr lang="ko-KR" altLang="en-US" sz="1400" dirty="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464793" y="6488668"/>
            <a:ext cx="506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Style weight</a:t>
            </a:r>
            <a:r>
              <a:rPr lang="ko-KR" altLang="en-US" dirty="0"/>
              <a:t>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10000</a:t>
            </a:r>
            <a:r>
              <a:rPr lang="ko-KR" altLang="en-US" dirty="0" smtClean="0"/>
              <a:t>로 설정</a:t>
            </a:r>
            <a:endParaRPr lang="en-US" altLang="ko-KR" dirty="0" smtClean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9147" y="1171892"/>
            <a:ext cx="2943906" cy="1963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08" y="1171892"/>
            <a:ext cx="2983426" cy="1985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5956" y="1659904"/>
            <a:ext cx="31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+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0379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333" y="42394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Segmentation(</a:t>
            </a:r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6332" y="1299556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H*W*3(RGB) </a:t>
            </a:r>
            <a:r>
              <a:rPr lang="ko-KR" altLang="en-US" dirty="0" smtClean="0"/>
              <a:t>의 </a:t>
            </a:r>
            <a:r>
              <a:rPr lang="ko-KR" altLang="en-US" dirty="0"/>
              <a:t>이미지를 받아서 전체 픽셀의 예측 클래스를 담고 있는 </a:t>
            </a:r>
            <a:r>
              <a:rPr lang="en-US" altLang="ko-KR" dirty="0"/>
              <a:t>H*W </a:t>
            </a:r>
            <a:r>
              <a:rPr lang="ko-KR" altLang="en-US" dirty="0"/>
              <a:t>배열을 </a:t>
            </a:r>
            <a:r>
              <a:rPr lang="ko-KR" altLang="en-US" dirty="0" smtClean="0"/>
              <a:t>생성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2" y="2109480"/>
            <a:ext cx="4689398" cy="3121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265" y="5486786"/>
            <a:ext cx="89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smtClean="0"/>
              <a:t>한 결과는 각각 한가지의 색상과 클래스를 보유중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75" y="2082831"/>
            <a:ext cx="4729430" cy="3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7258" y="376323"/>
            <a:ext cx="491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Segmentation(</a:t>
            </a:r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53908" y="1763094"/>
            <a:ext cx="11289254" cy="3100040"/>
            <a:chOff x="587258" y="2299989"/>
            <a:chExt cx="11289254" cy="310004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58" y="2299989"/>
              <a:ext cx="3534023" cy="235233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493" y="2299989"/>
              <a:ext cx="3534019" cy="23523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77" y="2299989"/>
              <a:ext cx="3534020" cy="23523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88544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background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66162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person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43780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horse</a:t>
              </a:r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03278" y="5473915"/>
            <a:ext cx="981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 </a:t>
            </a:r>
            <a:r>
              <a:rPr lang="ko-KR" altLang="en-US" sz="2400" dirty="0" smtClean="0"/>
              <a:t>결과를 이용해 각 클래스 별로 </a:t>
            </a:r>
            <a:r>
              <a:rPr lang="ko-KR" altLang="en-US" sz="2400" dirty="0" err="1" smtClean="0"/>
              <a:t>마스킹</a:t>
            </a:r>
            <a:r>
              <a:rPr lang="ko-KR" altLang="en-US" sz="2400" dirty="0" smtClean="0"/>
              <a:t> 이미지를 생성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9280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87619" y="790139"/>
            <a:ext cx="860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segmentation + style transfer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08782" y="1724024"/>
            <a:ext cx="11123034" cy="4217489"/>
            <a:chOff x="594507" y="1619249"/>
            <a:chExt cx="11123034" cy="42174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648879" y="1619249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642780" y="1636213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4507" y="1619250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23190" y="2140471"/>
              <a:ext cx="2775790" cy="2198264"/>
              <a:chOff x="430438" y="1903452"/>
              <a:chExt cx="3361294" cy="26723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38" y="1903452"/>
                <a:ext cx="3361294" cy="223736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29263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Anno_class_img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741711" y="2140471"/>
              <a:ext cx="2870800" cy="2198264"/>
              <a:chOff x="4491595" y="1903453"/>
              <a:chExt cx="3152194" cy="26723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44" b="17055"/>
              <a:stretch/>
            </p:blipFill>
            <p:spPr>
              <a:xfrm>
                <a:off x="4491595" y="1903453"/>
                <a:ext cx="3152194" cy="223736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85870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Masked_content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739092" y="2232164"/>
              <a:ext cx="2949072" cy="2198264"/>
              <a:chOff x="8342057" y="1903453"/>
              <a:chExt cx="3315744" cy="26723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1" b="16203"/>
              <a:stretch/>
            </p:blipFill>
            <p:spPr>
              <a:xfrm>
                <a:off x="8418134" y="1903453"/>
                <a:ext cx="3163590" cy="223736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342057" y="4206422"/>
                <a:ext cx="331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Final_combined_image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3827892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7844258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1487" y="5041787"/>
              <a:ext cx="237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Segmentation </a:t>
              </a:r>
              <a:r>
                <a:rPr lang="ko-KR" altLang="en-US" dirty="0" smtClean="0"/>
                <a:t>결과</a:t>
              </a:r>
              <a:endParaRPr lang="ko-KR" alt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5726" y="4894226"/>
              <a:ext cx="2742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원하는 클래스를 제외한 나머지 부분을 </a:t>
              </a:r>
              <a:r>
                <a:rPr lang="ko-KR" altLang="en-US" dirty="0" err="1" smtClean="0"/>
                <a:t>마스킹</a:t>
              </a:r>
              <a:endParaRPr lang="ko-KR" alt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8469" y="4877263"/>
              <a:ext cx="2949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마스킹</a:t>
              </a:r>
              <a:r>
                <a:rPr lang="ko-KR" altLang="en-US" dirty="0" smtClean="0"/>
                <a:t> 된 부분만 제외하고 </a:t>
              </a:r>
              <a:r>
                <a:rPr lang="en-US" altLang="ko-KR" dirty="0" smtClean="0"/>
                <a:t>style transfer </a:t>
              </a:r>
              <a:r>
                <a:rPr lang="ko-KR" altLang="en-US" dirty="0" smtClean="0"/>
                <a:t>적용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05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61860" y="279918"/>
            <a:ext cx="8726295" cy="6231498"/>
            <a:chOff x="848828" y="-372330"/>
            <a:chExt cx="10303426" cy="73596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2143617"/>
              <a:ext cx="3077998" cy="22697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" t="16778" r="-257" b="17393"/>
            <a:stretch/>
          </p:blipFill>
          <p:spPr>
            <a:xfrm>
              <a:off x="4478819" y="2168651"/>
              <a:ext cx="3041740" cy="22433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87" b="16806"/>
            <a:stretch/>
          </p:blipFill>
          <p:spPr>
            <a:xfrm>
              <a:off x="8050228" y="2143617"/>
              <a:ext cx="3102026" cy="22684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3" t="19864" r="6013" b="23253"/>
            <a:stretch/>
          </p:blipFill>
          <p:spPr>
            <a:xfrm>
              <a:off x="4470447" y="4743900"/>
              <a:ext cx="3050112" cy="2243378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28" y="4743900"/>
              <a:ext cx="3091950" cy="22433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6" b="16511"/>
            <a:stretch/>
          </p:blipFill>
          <p:spPr>
            <a:xfrm>
              <a:off x="8050228" y="4743900"/>
              <a:ext cx="3102026" cy="224337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-372330"/>
              <a:ext cx="3096459" cy="226841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44" b="17055"/>
            <a:stretch/>
          </p:blipFill>
          <p:spPr>
            <a:xfrm>
              <a:off x="4470447" y="-331772"/>
              <a:ext cx="3050112" cy="225288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21" b="16203"/>
            <a:stretch/>
          </p:blipFill>
          <p:spPr>
            <a:xfrm>
              <a:off x="7994091" y="-316245"/>
              <a:ext cx="3158163" cy="223736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86599" y="1019899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8632" y="5238498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8632" y="3047396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horse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57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40547" y="434558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person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85989" y="435801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horse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115396" y="4342450"/>
            <a:ext cx="180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Person, horse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6" b="16996"/>
          <a:stretch/>
        </p:blipFill>
        <p:spPr>
          <a:xfrm>
            <a:off x="4273426" y="1796964"/>
            <a:ext cx="3648263" cy="2408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5" b="16805"/>
          <a:stretch/>
        </p:blipFill>
        <p:spPr>
          <a:xfrm>
            <a:off x="418651" y="1796964"/>
            <a:ext cx="3602844" cy="23919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7008"/>
          <a:stretch/>
        </p:blipFill>
        <p:spPr>
          <a:xfrm>
            <a:off x="8173621" y="1796964"/>
            <a:ext cx="3685588" cy="24398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3681" y="628028"/>
            <a:ext cx="506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1"/>
                </a:solidFill>
              </a:rPr>
              <a:t>Multi Class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결과물</a:t>
            </a:r>
            <a:endParaRPr lang="en-US" altLang="ko-KR" sz="2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16083" y="154235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err="1" smtClean="0"/>
              <a:t>연산량은</a:t>
            </a:r>
            <a:r>
              <a:rPr lang="ko-KR" altLang="en-US" dirty="0" smtClean="0"/>
              <a:t> 적지만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용량이 큰 이미지일 수록 </a:t>
            </a:r>
            <a:r>
              <a:rPr lang="en-US" altLang="ko-KR" dirty="0" smtClean="0"/>
              <a:t>Style transfer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대폭 증가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6083" y="332820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대략 </a:t>
            </a:r>
            <a:r>
              <a:rPr lang="en-US" altLang="ko-KR" dirty="0" smtClean="0"/>
              <a:t>Style transfer</a:t>
            </a:r>
            <a:r>
              <a:rPr lang="ko-KR" altLang="en-US" dirty="0" smtClean="0"/>
              <a:t>이미지 용량의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)^2 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증가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6083" y="511406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size </a:t>
            </a:r>
            <a:r>
              <a:rPr lang="ko-KR" altLang="en-US" dirty="0" smtClean="0"/>
              <a:t>적절한 사이즈로 조정하게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10843" y="270198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10843" y="448783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95030" y="820536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Problem1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76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2464" y="361824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Problem 1 (</a:t>
            </a:r>
            <a:r>
              <a:rPr lang="ko-KR" altLang="en-US" sz="2400" dirty="0" smtClean="0"/>
              <a:t>해결 방안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1041012"/>
            <a:ext cx="11239500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resize_with_aspect_ratio_preserve_ids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min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최근접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이웃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보간법을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리사이즈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Image.NEAREST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패딩 추가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가운데 정렬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검은색 배경으로 새 이미지를 생성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모드는 팔레트를 사용하는 모드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padded_image.paste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원래 팔레트 적용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padded_image.putpalette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image.getpalette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21946" y="5782850"/>
            <a:ext cx="12437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이미지 사이즈 비율과 이미지 </a:t>
            </a:r>
            <a:r>
              <a:rPr lang="en-US" altLang="ko-KR" sz="2000" dirty="0" smtClean="0"/>
              <a:t>class</a:t>
            </a:r>
            <a:r>
              <a:rPr lang="ko-KR" altLang="en-US" sz="2000" dirty="0" smtClean="0"/>
              <a:t>정보를 유지한 상태로 </a:t>
            </a:r>
            <a:r>
              <a:rPr lang="en-US" altLang="ko-KR" sz="2000" dirty="0" smtClean="0"/>
              <a:t>resize</a:t>
            </a:r>
            <a:r>
              <a:rPr lang="ko-KR" altLang="en-US" sz="2000" dirty="0" smtClean="0"/>
              <a:t>하는 함수 추가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806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06558" y="148520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마지막 이미지 결과물이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성능에 좌우되는 문제점 인지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06558" y="327105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pspNet</a:t>
            </a:r>
            <a:r>
              <a:rPr lang="ko-KR" altLang="en-US" dirty="0" smtClean="0"/>
              <a:t>을 제외한 다른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탐색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06558" y="505691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BiseNet</a:t>
            </a:r>
            <a:r>
              <a:rPr lang="ko-KR" altLang="en-US" dirty="0" smtClean="0"/>
              <a:t>으로 설정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cocostuff</a:t>
            </a:r>
            <a:r>
              <a:rPr lang="en-US" altLang="ko-KR" dirty="0" smtClean="0"/>
              <a:t>, cityscape, ade20k)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01318" y="264483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01318" y="443068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5980" y="744913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Problem2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388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077" y="513308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64763" y="1664643"/>
            <a:ext cx="10659348" cy="1019175"/>
            <a:chOff x="764763" y="1958062"/>
            <a:chExt cx="10659348" cy="101917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4763" y="195806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33312" y="2289010"/>
              <a:ext cx="702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dirty="0" smtClean="0"/>
                <a:t>물체 </a:t>
              </a:r>
              <a:r>
                <a:rPr lang="ko-KR" altLang="en-US" dirty="0"/>
                <a:t>중심의 </a:t>
              </a:r>
              <a:r>
                <a:rPr lang="en-US" altLang="ko-KR" dirty="0"/>
                <a:t>Segmentation</a:t>
              </a:r>
              <a:r>
                <a:rPr lang="ko-KR" altLang="en-US" dirty="0"/>
                <a:t>에 적합합니다</a:t>
              </a:r>
              <a:r>
                <a:rPr lang="en-US" altLang="ko-KR" dirty="0" smtClean="0"/>
                <a:t>. 90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1550" y="2136742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Coco dataset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64763" y="3228174"/>
            <a:ext cx="10659348" cy="1019175"/>
            <a:chOff x="764763" y="3091443"/>
            <a:chExt cx="10659348" cy="101917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64763" y="3091443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932" y="3282135"/>
              <a:ext cx="7733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다양한 </a:t>
              </a:r>
              <a:r>
                <a:rPr lang="ko-KR" altLang="en-US" dirty="0"/>
                <a:t>장면</a:t>
              </a:r>
              <a:r>
                <a:rPr lang="en-US" altLang="ko-KR" dirty="0"/>
                <a:t>(</a:t>
              </a:r>
              <a:r>
                <a:rPr lang="ko-KR" altLang="en-US" dirty="0"/>
                <a:t>실내</a:t>
              </a:r>
              <a:r>
                <a:rPr lang="en-US" altLang="ko-KR" dirty="0"/>
                <a:t>, </a:t>
              </a:r>
              <a:r>
                <a:rPr lang="ko-KR" altLang="en-US" dirty="0"/>
                <a:t>실외</a:t>
              </a:r>
              <a:r>
                <a:rPr lang="en-US" altLang="ko-KR" dirty="0"/>
                <a:t>)</a:t>
              </a:r>
              <a:r>
                <a:rPr lang="ko-KR" altLang="en-US" dirty="0"/>
                <a:t>에서 픽셀 단위로 주석이 작성된 </a:t>
              </a:r>
              <a:r>
                <a:rPr lang="ko-KR" altLang="en-US" dirty="0" err="1"/>
                <a:t>데이터셋</a:t>
              </a:r>
              <a:r>
                <a:rPr lang="en-US" altLang="ko-KR" dirty="0"/>
                <a:t>.</a:t>
              </a:r>
            </a:p>
            <a:p>
              <a:pPr lvl="1"/>
              <a:r>
                <a:rPr lang="ko-KR" altLang="en-US" dirty="0"/>
                <a:t>전체 장면의 모든 요소를 세밀히 분할 가능</a:t>
              </a:r>
              <a:r>
                <a:rPr lang="en-US" altLang="ko-KR" dirty="0" smtClean="0"/>
                <a:t>. 150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549" y="3281457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Ade20k dataset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64763" y="4791705"/>
            <a:ext cx="10659348" cy="1019175"/>
            <a:chOff x="764763" y="4300632"/>
            <a:chExt cx="10659348" cy="101917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64763" y="430063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4932" y="4508376"/>
              <a:ext cx="82100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도시 </a:t>
              </a:r>
              <a:r>
                <a:rPr lang="ko-KR" altLang="en-US" dirty="0"/>
                <a:t>환경에서의 도로</a:t>
              </a:r>
              <a:r>
                <a:rPr lang="en-US" altLang="ko-KR" dirty="0"/>
                <a:t>, </a:t>
              </a:r>
              <a:r>
                <a:rPr lang="ko-KR" altLang="en-US" dirty="0"/>
                <a:t>차량</a:t>
              </a:r>
              <a:r>
                <a:rPr lang="en-US" altLang="ko-KR" dirty="0"/>
                <a:t>, </a:t>
              </a:r>
              <a:r>
                <a:rPr lang="ko-KR" altLang="en-US" dirty="0"/>
                <a:t>보행자 등을 </a:t>
              </a:r>
              <a:r>
                <a:rPr lang="ko-KR" altLang="en-US" dirty="0" err="1"/>
                <a:t>세그멘테이션하는</a:t>
              </a:r>
              <a:r>
                <a:rPr lang="ko-KR" altLang="en-US" dirty="0"/>
                <a:t> 데 최적화</a:t>
              </a:r>
              <a:r>
                <a:rPr lang="en-US" altLang="ko-KR" dirty="0" smtClean="0"/>
                <a:t>. </a:t>
              </a:r>
            </a:p>
            <a:p>
              <a:pPr lvl="1"/>
              <a:r>
                <a:rPr lang="en-US" altLang="ko-KR" dirty="0" smtClean="0"/>
                <a:t>34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r>
                <a:rPr lang="en-US" altLang="ko-KR" sz="2400" dirty="0" smtClean="0"/>
                <a:t>  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71549" y="4508376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cityscape dataset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04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08" y="2343954"/>
            <a:ext cx="4444752" cy="584775"/>
            <a:chOff x="6242109" y="2376079"/>
            <a:chExt cx="4444752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09" y="2376079"/>
              <a:ext cx="8259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3145" y="305506"/>
            <a:ext cx="738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BiseNet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서로 다른 </a:t>
            </a:r>
            <a:r>
              <a:rPr lang="en-US" altLang="ko-KR" sz="2400" dirty="0" smtClean="0"/>
              <a:t>dataset</a:t>
            </a:r>
            <a:r>
              <a:rPr lang="ko-KR" altLang="en-US" sz="2400" dirty="0" smtClean="0"/>
              <a:t>에 따른 </a:t>
            </a:r>
            <a:r>
              <a:rPr lang="en-US" altLang="ko-KR" sz="2400" dirty="0" err="1" smtClean="0"/>
              <a:t>anno_class_img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8" y="1078434"/>
            <a:ext cx="3483324" cy="2318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59" y="1078434"/>
            <a:ext cx="3483322" cy="2318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51" y="4034348"/>
            <a:ext cx="3483894" cy="23189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145" y="34118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97939" y="33970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coco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3764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cityscape </a:t>
            </a:r>
            <a:endParaRPr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72" y="4034348"/>
            <a:ext cx="3483894" cy="23189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29011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ade20k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9930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8827" y="789533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r>
              <a:rPr lang="en-US" altLang="ko-KR" sz="2800" dirty="0" smtClean="0"/>
              <a:t>(coco dataset) 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" y="1962151"/>
            <a:ext cx="3770434" cy="2509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6" b="16406"/>
          <a:stretch/>
        </p:blipFill>
        <p:spPr>
          <a:xfrm>
            <a:off x="4183075" y="1927476"/>
            <a:ext cx="3797276" cy="2551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16406"/>
          <a:stretch/>
        </p:blipFill>
        <p:spPr>
          <a:xfrm>
            <a:off x="8201025" y="1927477"/>
            <a:ext cx="3798009" cy="25443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480" y="4531017"/>
            <a:ext cx="2447407" cy="303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Anno_class_img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49646" y="4531017"/>
            <a:ext cx="269908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Masked_content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25493" y="4531070"/>
            <a:ext cx="294907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Final_combined_image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5027" y="799058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1"/>
                </a:solidFill>
              </a:rPr>
              <a:t>성능 비교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602" r="16" b="16229"/>
          <a:stretch/>
        </p:blipFill>
        <p:spPr>
          <a:xfrm>
            <a:off x="6423405" y="1803539"/>
            <a:ext cx="5368545" cy="36066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28861" y="5583937"/>
            <a:ext cx="29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BiseNet</a:t>
            </a:r>
            <a:r>
              <a:rPr lang="en-US" altLang="ko-KR" dirty="0" smtClean="0"/>
              <a:t>(coco dataset)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1" b="16203"/>
          <a:stretch/>
        </p:blipFill>
        <p:spPr>
          <a:xfrm>
            <a:off x="369155" y="1803538"/>
            <a:ext cx="5499344" cy="3597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8098" y="5527134"/>
            <a:ext cx="328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pspNet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659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방안 및 기대 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커스터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마이징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영역 강조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다른 모델도 적용이 가능한 </a:t>
            </a:r>
            <a:r>
              <a:rPr lang="ko-KR" altLang="en-US" b="1" dirty="0" smtClean="0"/>
              <a:t>프레임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사진을 넣고 사용자가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을 하여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모델을 사용하는 기반으로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사용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207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21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66414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김준래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유현준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이제우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정세찬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363732" cy="358635"/>
            <a:chOff x="4525872" y="3492488"/>
            <a:chExt cx="2363732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경험 디자인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6861046" y="3492488"/>
            <a:ext cx="3485146" cy="358635"/>
            <a:chOff x="7579406" y="3492488"/>
            <a:chExt cx="3485146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6" y="3492488"/>
              <a:ext cx="3017093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0" y="3519045"/>
              <a:ext cx="29308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시스템 설계 구축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1678140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10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207994" cy="358635"/>
            <a:chOff x="4525872" y="5045671"/>
            <a:chExt cx="2207994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4867298" y="50897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구축 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6767355" y="5027692"/>
            <a:ext cx="2225307" cy="358635"/>
            <a:chOff x="7579407" y="5045671"/>
            <a:chExt cx="2225307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141870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7938146" y="51124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버그 수정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309409" y="4228262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적용 코드 최적화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2117970" cy="358635"/>
            <a:chOff x="4525872" y="5811259"/>
            <a:chExt cx="2290208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229020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00054" y="5839585"/>
              <a:ext cx="15386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코드 적용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9912455" y="4746683"/>
            <a:ext cx="1151518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736281" y="5811259"/>
            <a:ext cx="2713128" cy="358635"/>
            <a:chOff x="7579407" y="4251550"/>
            <a:chExt cx="2713128" cy="358635"/>
          </a:xfrm>
        </p:grpSpPr>
        <p:sp>
          <p:nvSpPr>
            <p:cNvPr id="66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구축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UI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9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53745"/>
              </p:ext>
            </p:extLst>
          </p:nvPr>
        </p:nvGraphicFramePr>
        <p:xfrm>
          <a:off x="524528" y="2832100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탐색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최적화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최적화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세그멘트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모델 탐색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813239" cy="494096"/>
            <a:chOff x="7383738" y="3841157"/>
            <a:chExt cx="1813240" cy="49409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813240" cy="494096"/>
              <a:chOff x="4665552" y="3307757"/>
              <a:chExt cx="1813240" cy="4940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460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스타일 </a:t>
                </a:r>
                <a:r>
                  <a:rPr lang="ko-KR" altLang="en-US" sz="1200" b="1" dirty="0" err="1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트랜스퍼</a:t>
                </a: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모델 탐색</a:t>
                </a:r>
                <a:endParaRPr lang="en-US" altLang="ko-KR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60486" y="4370850"/>
            <a:ext cx="2488470" cy="494096"/>
            <a:chOff x="4574111" y="4369794"/>
            <a:chExt cx="2456768" cy="494096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494096"/>
              <a:chOff x="4665551" y="3307757"/>
              <a:chExt cx="2456768" cy="49409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AI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모델을 사용 할 수 있게 최적화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&amp; 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재기획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프로세스 구조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4" y="854343"/>
            <a:ext cx="344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</a:t>
            </a: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51447" y="6370868"/>
            <a:ext cx="8964933" cy="29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다이어그램을 통해 프로세스 구조를 분석 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7428" y="2212799"/>
            <a:ext cx="10765196" cy="3844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634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프론트 개발과정</a:t>
              </a:r>
            </a:p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5" name="TextBox 1"/>
          <p:cNvSpPr txBox="1"/>
          <p:nvPr/>
        </p:nvSpPr>
        <p:spPr>
          <a:xfrm>
            <a:off x="532824" y="2083385"/>
            <a:ext cx="11359819" cy="3340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271320" indent="-271320">
              <a:buClr>
                <a:schemeClr val="accent1"/>
              </a:buClr>
              <a:buFont typeface="Wingdings"/>
              <a:buChar char="u"/>
              <a:defRPr/>
            </a:pPr>
            <a:r>
              <a:rPr lang="en-US" altLang="ko-KR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설계 초안</a:t>
            </a: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5440" y="2492896"/>
            <a:ext cx="5724636" cy="36004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8108" y="2708920"/>
            <a:ext cx="4343152" cy="3276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 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2" name="TextBox 1"/>
          <p:cNvSpPr txBox="1"/>
          <p:nvPr/>
        </p:nvSpPr>
        <p:spPr>
          <a:xfrm>
            <a:off x="803412" y="2069208"/>
            <a:ext cx="3855655" cy="4530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19436" y="2240868"/>
            <a:ext cx="3528392" cy="36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80346" y="2276872"/>
            <a:ext cx="263594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26405" y="3263265"/>
            <a:ext cx="260985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12142" y="3263265"/>
            <a:ext cx="767715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408" y="3933056"/>
            <a:ext cx="4104456" cy="1686066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2236732"/>
            <a:ext cx="3996444" cy="1804336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171564" y="5949280"/>
            <a:ext cx="1177486" cy="335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초기화면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012324" y="5830024"/>
            <a:ext cx="1175616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개선화면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51718" y="2218778"/>
            <a:ext cx="3124802" cy="1678273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16180" y="4213301"/>
            <a:ext cx="3096344" cy="1411943"/>
          </a:xfrm>
          <a:prstGeom prst="rect">
            <a:avLst/>
          </a:prstGeom>
        </p:spPr>
      </p:pic>
      <p:sp>
        <p:nvSpPr>
          <p:cNvPr id="116" name="오른쪽 화살표 115"/>
          <p:cNvSpPr/>
          <p:nvPr/>
        </p:nvSpPr>
        <p:spPr>
          <a:xfrm>
            <a:off x="5519936" y="3753036"/>
            <a:ext cx="1404156" cy="5760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40704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/>
          <p:cNvSpPr txBox="1"/>
          <p:nvPr/>
        </p:nvSpPr>
        <p:spPr>
          <a:xfrm>
            <a:off x="6095999" y="2168860"/>
            <a:ext cx="4735668" cy="4495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3432" y="2132856"/>
            <a:ext cx="3600400" cy="209477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79876" y="2162313"/>
            <a:ext cx="3894977" cy="209477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432" y="4639224"/>
            <a:ext cx="3633130" cy="181284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51884" y="4617132"/>
            <a:ext cx="3852428" cy="183620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084332" y="6021288"/>
            <a:ext cx="1179808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최종화면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선정 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학습 연구 및 기회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가지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모델을 연동하는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연동 서비스 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차별화된 접근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ko-KR" altLang="en-US" dirty="0" smtClean="0"/>
              <a:t>기존 스타일 </a:t>
            </a:r>
            <a:r>
              <a:rPr lang="ko-KR" altLang="en-US" dirty="0" err="1" smtClean="0"/>
              <a:t>트랜스퍼</a:t>
            </a:r>
            <a:r>
              <a:rPr lang="ko-KR" altLang="en-US" dirty="0" smtClean="0"/>
              <a:t> 보다 사용자에게 더 많은 선택권을</a:t>
            </a:r>
            <a:r>
              <a:rPr lang="en-US" altLang="ko-KR" dirty="0"/>
              <a:t>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55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잘한 부분과 </a:t>
            </a:r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트렌스퍼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뿐만이 아닌 사진의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그림체를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바꾸는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Stable Diffusion,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세그멘트모델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SAM(Meta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에서 만든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같은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고성능 최신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AI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했다면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더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재미있고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유의미했을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거 같았지만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하드웨어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의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한계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(OUT of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Memory/ GPU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메모리 부족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로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적용을 하지 못하여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아쉬움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777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잘한 부분과 </a:t>
            </a:r>
            <a:r>
              <a:rPr lang="ko-KR" altLang="en-US" sz="4000" dirty="0" smtClean="0"/>
              <a:t>아쉬운 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과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넣고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하고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클래스 별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보여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주고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사용자가 클래스를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선택된 클래스만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스타일을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변동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선택한 클래스만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트랜스퍼를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한 사진 원본 사진과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합성을 하는 간단해 보이지만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복잡한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과정을 만들 수 있었다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140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추후 개선점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보완할 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다른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AI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모델을 적용 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예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 Meta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SAM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Stable Diffusion (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그림체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 변경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세그멘테이션하고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사용자가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클릭한 이미지 번호 대신 클래스를 보여줄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1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08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하드웨어</a:t>
            </a:r>
            <a:endParaRPr lang="en-US" altLang="ko-KR" sz="2400" dirty="0"/>
          </a:p>
          <a:p>
            <a:pPr lvl="1"/>
            <a:r>
              <a:rPr lang="en-US" altLang="ko-KR" sz="2800" dirty="0"/>
              <a:t> HP</a:t>
            </a:r>
            <a:r>
              <a:rPr lang="ko-KR" altLang="en-US" sz="2800" dirty="0"/>
              <a:t>노트북</a:t>
            </a:r>
            <a:r>
              <a:rPr lang="en-US" altLang="ko-KR" sz="2800" dirty="0"/>
              <a:t>(</a:t>
            </a:r>
            <a:r>
              <a:rPr lang="ko-KR" altLang="en-US" sz="2800" dirty="0" err="1"/>
              <a:t>한컴</a:t>
            </a:r>
            <a:r>
              <a:rPr lang="ko-KR" altLang="en-US" sz="2800" dirty="0"/>
              <a:t> 아카데미 제공</a:t>
            </a:r>
            <a:r>
              <a:rPr lang="en-US" altLang="ko-KR" sz="2800" dirty="0"/>
              <a:t>)</a:t>
            </a:r>
          </a:p>
          <a:p>
            <a:pPr lvl="1"/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OS: Windows 10 Pro</a:t>
            </a:r>
          </a:p>
          <a:p>
            <a:pPr marL="457200" lvl="1" indent="0">
              <a:buNone/>
            </a:pPr>
            <a:r>
              <a:rPr lang="en-US" altLang="ko-KR" sz="2800" dirty="0"/>
              <a:t>CPU: Intel I7-9850H</a:t>
            </a:r>
          </a:p>
          <a:p>
            <a:pPr marL="457200" lvl="1" indent="0">
              <a:buNone/>
            </a:pPr>
            <a:r>
              <a:rPr lang="en-US" altLang="ko-KR" sz="2800" dirty="0"/>
              <a:t>RAM: 32GB </a:t>
            </a:r>
          </a:p>
          <a:p>
            <a:pPr marL="457200" lvl="1" indent="0">
              <a:buNone/>
            </a:pPr>
            <a:r>
              <a:rPr lang="en-US" altLang="ko-KR" sz="2800" dirty="0"/>
              <a:t>GPU</a:t>
            </a:r>
            <a:r>
              <a:rPr lang="en-US" altLang="ko-KR" sz="2800" dirty="0" smtClean="0"/>
              <a:t>: NVIDIA </a:t>
            </a:r>
            <a:r>
              <a:rPr lang="en-US" altLang="ko-KR" sz="2800" dirty="0" err="1"/>
              <a:t>Quadro</a:t>
            </a:r>
            <a:r>
              <a:rPr lang="en-US" altLang="ko-KR" sz="2800" dirty="0"/>
              <a:t> RTX 4000, VRAM 8GB</a:t>
            </a:r>
          </a:p>
          <a:p>
            <a:pPr lvl="1"/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4562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환경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Pycham</a:t>
            </a:r>
            <a:r>
              <a:rPr lang="en-US" altLang="ko-KR" dirty="0" smtClean="0"/>
              <a:t>) (</a:t>
            </a:r>
            <a:r>
              <a:rPr lang="ko-KR" altLang="en-US" dirty="0" smtClean="0"/>
              <a:t>무료</a:t>
            </a:r>
            <a:r>
              <a:rPr lang="en-US" altLang="ko-KR" dirty="0"/>
              <a:t> </a:t>
            </a:r>
            <a:r>
              <a:rPr lang="ko-KR" altLang="en-US" sz="2000" dirty="0" smtClean="0"/>
              <a:t>또는</a:t>
            </a:r>
            <a:r>
              <a:rPr lang="ko-KR" altLang="en-US" dirty="0" smtClean="0"/>
              <a:t> 학생용 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웹스톰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WebStorm</a:t>
            </a:r>
            <a:r>
              <a:rPr lang="en-US" altLang="ko-KR" dirty="0" smtClean="0"/>
              <a:t>) (</a:t>
            </a:r>
            <a:r>
              <a:rPr lang="ko-KR" altLang="en-US" dirty="0"/>
              <a:t>무료</a:t>
            </a:r>
            <a:r>
              <a:rPr lang="en-US" altLang="ko-KR" dirty="0"/>
              <a:t> </a:t>
            </a:r>
            <a:r>
              <a:rPr lang="ko-KR" altLang="en-US" sz="1800" dirty="0"/>
              <a:t>또는</a:t>
            </a:r>
            <a:r>
              <a:rPr lang="ko-KR" altLang="en-US" dirty="0"/>
              <a:t> 학생용 </a:t>
            </a:r>
            <a:r>
              <a:rPr lang="ko-KR" altLang="en-US" dirty="0" smtClean="0"/>
              <a:t>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Node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(Server)</a:t>
            </a:r>
          </a:p>
          <a:p>
            <a:pPr lvl="1"/>
            <a:r>
              <a:rPr lang="en-US" altLang="ko-KR" dirty="0" smtClean="0"/>
              <a:t>React (</a:t>
            </a:r>
            <a:r>
              <a:rPr lang="en-US" altLang="ko-KR" dirty="0"/>
              <a:t>W</a:t>
            </a:r>
            <a:r>
              <a:rPr lang="en-US" altLang="ko-KR" dirty="0" smtClean="0"/>
              <a:t>eb UI)</a:t>
            </a:r>
          </a:p>
          <a:p>
            <a:pPr lvl="1"/>
            <a:r>
              <a:rPr lang="en-US" altLang="ko-KR" dirty="0" smtClean="0"/>
              <a:t>Anaconda (Python Interpreter)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19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Segment </a:t>
            </a:r>
          </a:p>
          <a:p>
            <a:pPr lvl="2"/>
            <a:r>
              <a:rPr lang="en-US" altLang="ko-KR" dirty="0" smtClean="0"/>
              <a:t>PSP Net</a:t>
            </a:r>
          </a:p>
          <a:p>
            <a:pPr lvl="2"/>
            <a:r>
              <a:rPr lang="en-US" altLang="ko-KR" dirty="0" err="1" smtClean="0"/>
              <a:t>Bise</a:t>
            </a:r>
            <a:r>
              <a:rPr lang="en-US" altLang="ko-KR" dirty="0" smtClean="0"/>
              <a:t> Net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Style </a:t>
            </a:r>
            <a:r>
              <a:rPr lang="en-US" altLang="ko-KR" dirty="0" err="1" smtClean="0"/>
              <a:t>Stransfer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Pytorh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cap="all" dirty="0"/>
              <a:t>Neural </a:t>
            </a:r>
            <a:r>
              <a:rPr lang="en-US" altLang="ko-KR" cap="all" dirty="0" smtClean="0"/>
              <a:t>Transfer</a:t>
            </a:r>
            <a:r>
              <a:rPr lang="en-US" altLang="ko-KR" dirty="0" smtClean="0"/>
              <a:t>)</a:t>
            </a:r>
          </a:p>
          <a:p>
            <a:pPr marL="914400" lvl="2" indent="0">
              <a:buNone/>
            </a:pPr>
            <a:r>
              <a:rPr lang="en-US" altLang="ko-KR" dirty="0">
                <a:hlinkClick r:id="rId2"/>
              </a:rPr>
              <a:t>https://tutorials.pytorch.kr/advanced/neural_style_tutorial.html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435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91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akaocdn.net/dn/6DZDp/btsiBKNlML3/Hbh9uCE17oOkc2uAuR5Vy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1" y="1617742"/>
            <a:ext cx="10771698" cy="47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897" y="36575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Style Transfer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1394" y="988037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노이즈 이미지에서 원본 이미지를 </a:t>
            </a:r>
            <a:r>
              <a:rPr lang="ko-KR" altLang="en-US" dirty="0" smtClean="0"/>
              <a:t>생성해내는</a:t>
            </a:r>
            <a:r>
              <a:rPr lang="en-US" altLang="ko-KR" dirty="0" smtClean="0"/>
              <a:t> </a:t>
            </a:r>
            <a:r>
              <a:rPr lang="ko-KR" altLang="en-US" dirty="0"/>
              <a:t>동시에 스타일 이미지에서 </a:t>
            </a:r>
            <a:r>
              <a:rPr lang="ko-KR" altLang="en-US" dirty="0" smtClean="0"/>
              <a:t>화풍을 받아온다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701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930</Words>
  <Application>Microsoft Office PowerPoint</Application>
  <PresentationFormat>와이드스크린</PresentationFormat>
  <Paragraphs>242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Arial Unicode MS</vt:lpstr>
      <vt:lpstr>JetBrains Mono</vt:lpstr>
      <vt:lpstr>맑은 고딕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주제 및 선정 배경, 기획 의도</vt:lpstr>
      <vt:lpstr>프로젝트 내용</vt:lpstr>
      <vt:lpstr>활용 장비 및 재료</vt:lpstr>
      <vt:lpstr>활용 장비 및 재료</vt:lpstr>
      <vt:lpstr>활용 장비 및 재료</vt:lpstr>
      <vt:lpstr>프로젝트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활용 방안 및 기대 효과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잘한 부분과 아쉬운 점</vt:lpstr>
      <vt:lpstr>잘한 부분과 아쉬운 점</vt:lpstr>
      <vt:lpstr>추후 개선점, 보완할 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edu46</cp:lastModifiedBy>
  <cp:revision>43</cp:revision>
  <dcterms:created xsi:type="dcterms:W3CDTF">2023-12-20T03:00:25Z</dcterms:created>
  <dcterms:modified xsi:type="dcterms:W3CDTF">2024-12-31T00:13:57Z</dcterms:modified>
  <cp:version>1000.0000.01</cp:version>
</cp:coreProperties>
</file>